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7"/>
  </p:notesMasterIdLst>
  <p:sldIdLst>
    <p:sldId id="293" r:id="rId3"/>
    <p:sldId id="305" r:id="rId4"/>
    <p:sldId id="258" r:id="rId5"/>
    <p:sldId id="257" r:id="rId6"/>
    <p:sldId id="278" r:id="rId7"/>
    <p:sldId id="260" r:id="rId8"/>
    <p:sldId id="262" r:id="rId9"/>
    <p:sldId id="263" r:id="rId10"/>
    <p:sldId id="264" r:id="rId11"/>
    <p:sldId id="261" r:id="rId12"/>
    <p:sldId id="275" r:id="rId13"/>
    <p:sldId id="279" r:id="rId14"/>
    <p:sldId id="265" r:id="rId15"/>
    <p:sldId id="274" r:id="rId16"/>
    <p:sldId id="281" r:id="rId17"/>
    <p:sldId id="267" r:id="rId18"/>
    <p:sldId id="273" r:id="rId19"/>
    <p:sldId id="276" r:id="rId20"/>
    <p:sldId id="282" r:id="rId21"/>
    <p:sldId id="271" r:id="rId22"/>
    <p:sldId id="277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4" r:id="rId34"/>
    <p:sldId id="295" r:id="rId35"/>
    <p:sldId id="299" r:id="rId36"/>
    <p:sldId id="300" r:id="rId37"/>
    <p:sldId id="302" r:id="rId38"/>
    <p:sldId id="301" r:id="rId39"/>
    <p:sldId id="297" r:id="rId40"/>
    <p:sldId id="307" r:id="rId41"/>
    <p:sldId id="308" r:id="rId42"/>
    <p:sldId id="298" r:id="rId43"/>
    <p:sldId id="304" r:id="rId44"/>
    <p:sldId id="303" r:id="rId45"/>
    <p:sldId id="306" r:id="rId46"/>
  </p:sldIdLst>
  <p:sldSz cx="9144000" cy="6858000" type="screen4x3"/>
  <p:notesSz cx="6858000" cy="9144000"/>
  <p:custDataLst>
    <p:tags r:id="rId4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7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gs" Target="tags/tag1.xml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3B806-ECA5-4960-AD2E-398A406AA809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807FF-C393-4303-93B6-1FE4382599B0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Prestige Elite Std" pitchFamily="49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Prestige Elite Std" pitchFamily="49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Prestige Elite Std" pitchFamily="49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Prestige Elite Std" pitchFamily="49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Prestige Elite Std" pitchFamily="49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Prestige Elite Std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55D7438F-F17C-4EA1-BFEE-8D9744D53055}" type="datetimeFigureOut">
              <a:rPr lang="en-US" smtClean="0"/>
              <a:pPr/>
              <a:t>11/18/2008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D8B3C160-C3D4-4732-A019-535EEC02F208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Box1" descr="1"/>
          <p:cNvSpPr/>
          <p:nvPr/>
        </p:nvSpPr>
        <p:spPr>
          <a:xfrm>
            <a:off x="428595" y="928670"/>
            <a:ext cx="8182004" cy="5472130"/>
          </a:xfrm>
          <a:prstGeom prst="rect">
            <a:avLst/>
          </a:prstGeom>
          <a:solidFill>
            <a:srgbClr val="A6A6A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chemeClr val="bg1"/>
                </a:solidFill>
              </a:rPr>
              <a:t>All sections to appear here</a:t>
            </a:r>
          </a:p>
        </p:txBody>
      </p:sp>
      <p:sp>
        <p:nvSpPr>
          <p:cNvPr id="17411" name="TextBox 2"/>
          <p:cNvSpPr txBox="1">
            <a:spLocks noChangeArrowheads="1"/>
          </p:cNvSpPr>
          <p:nvPr/>
        </p:nvSpPr>
        <p:spPr bwMode="auto">
          <a:xfrm>
            <a:off x="304800" y="228600"/>
            <a:ext cx="8305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u="sng" dirty="0" smtClean="0">
                <a:solidFill>
                  <a:schemeClr val="bg1"/>
                </a:solidFill>
                <a:latin typeface="Calibri" pitchFamily="34" charset="0"/>
              </a:rPr>
              <a:t>Smart Client Patterns</a:t>
            </a:r>
            <a:endParaRPr lang="en-US" u="sng" dirty="0">
              <a:solidFill>
                <a:schemeClr val="bg1"/>
              </a:solidFill>
              <a:latin typeface="Calibri" pitchFamily="34" charset="0"/>
            </a:endParaRPr>
          </a:p>
          <a:p>
            <a:endParaRPr lang="en-US" dirty="0">
              <a:solidFill>
                <a:schemeClr val="bg1"/>
              </a:solidFill>
              <a:latin typeface="Calibri" pitchFamily="34" charset="0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058" y="1578003"/>
            <a:ext cx="4757742" cy="1143000"/>
          </a:xfrm>
        </p:spPr>
        <p:txBody>
          <a:bodyPr/>
          <a:lstStyle/>
          <a:p>
            <a:r>
              <a:rPr lang="en-AU" dirty="0" smtClean="0"/>
              <a:t>You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9058" y="2903565"/>
            <a:ext cx="4757742" cy="1668443"/>
          </a:xfrm>
        </p:spPr>
        <p:txBody>
          <a:bodyPr/>
          <a:lstStyle/>
          <a:p>
            <a:pPr algn="ctr">
              <a:buNone/>
            </a:pPr>
            <a:r>
              <a:rPr lang="en-AU" dirty="0" smtClean="0"/>
              <a:t>Jim </a:t>
            </a:r>
            <a:r>
              <a:rPr lang="en-AU" dirty="0" err="1" smtClean="0"/>
              <a:t>Halpert</a:t>
            </a:r>
            <a:endParaRPr lang="en-AU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8662" y="1357298"/>
            <a:ext cx="3405374" cy="3786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New Goals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AU" dirty="0" smtClean="0"/>
              <a:t>Prepare for multiple search providers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Implement an optional advertising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The Code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034" y="2857496"/>
            <a:ext cx="8229600" cy="1143000"/>
          </a:xfrm>
        </p:spPr>
        <p:txBody>
          <a:bodyPr/>
          <a:lstStyle/>
          <a:p>
            <a:r>
              <a:rPr lang="en-AU" dirty="0" smtClean="0"/>
              <a:t>The CODE</a:t>
            </a:r>
            <a:endParaRPr lang="en-A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What's wrong with it?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UI depends on </a:t>
            </a:r>
            <a:r>
              <a:rPr lang="en-AU" dirty="0" err="1" smtClean="0"/>
              <a:t>AdventureWorks</a:t>
            </a:r>
            <a:endParaRPr lang="en-AU" dirty="0" smtClean="0"/>
          </a:p>
          <a:p>
            <a:r>
              <a:rPr lang="en-AU" dirty="0" smtClean="0"/>
              <a:t>UI could be split up</a:t>
            </a:r>
          </a:p>
          <a:p>
            <a:r>
              <a:rPr lang="en-AU" dirty="0" smtClean="0"/>
              <a:t>Log class sucks</a:t>
            </a:r>
          </a:p>
          <a:p>
            <a:r>
              <a:rPr lang="en-AU" dirty="0" smtClean="0"/>
              <a:t>UI code can't be tested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Loose Coupling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10888791" cy="8143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42910" y="5214950"/>
            <a:ext cx="9072626" cy="22860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tige Elite Std" pitchFamily="49" charset="0"/>
                <a:ea typeface="+mj-ea"/>
                <a:cs typeface="+mj-cs"/>
              </a:rPr>
              <a:t>Loose Coupling</a:t>
            </a:r>
            <a:endParaRPr kumimoji="0" lang="en-AU" sz="60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restige Elite Std" pitchFamily="49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TODO: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Turn the Log into an interface</a:t>
            </a:r>
          </a:p>
          <a:p>
            <a:r>
              <a:rPr lang="en-AU" dirty="0" smtClean="0"/>
              <a:t>Divide up the UI</a:t>
            </a:r>
          </a:p>
          <a:p>
            <a:r>
              <a:rPr lang="en-AU" dirty="0" smtClean="0"/>
              <a:t>Create an interface for search providers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err="1" smtClean="0"/>
              <a:t>Divding</a:t>
            </a:r>
            <a:r>
              <a:rPr lang="en-AU" dirty="0" smtClean="0"/>
              <a:t> the UI</a:t>
            </a:r>
            <a:endParaRPr lang="en-A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57422" y="2357430"/>
            <a:ext cx="3892919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2214546" y="2071678"/>
            <a:ext cx="4214842" cy="1143008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/>
          <p:cNvSpPr/>
          <p:nvPr/>
        </p:nvSpPr>
        <p:spPr>
          <a:xfrm>
            <a:off x="2214546" y="3429000"/>
            <a:ext cx="4214842" cy="2071702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6196"/>
          </a:xfrm>
        </p:spPr>
        <p:txBody>
          <a:bodyPr/>
          <a:lstStyle/>
          <a:p>
            <a:r>
              <a:rPr lang="en-AU" dirty="0" smtClean="0"/>
              <a:t>In Action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Introduction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did we see?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Coding to an interface</a:t>
            </a:r>
          </a:p>
          <a:p>
            <a:pPr lvl="1"/>
            <a:r>
              <a:rPr lang="en-AU" dirty="0" err="1" smtClean="0">
                <a:solidFill>
                  <a:schemeClr val="bg1">
                    <a:lumMod val="75000"/>
                  </a:schemeClr>
                </a:solidFill>
              </a:rPr>
              <a:t>Ilog</a:t>
            </a:r>
            <a:endParaRPr lang="en-AU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AU" dirty="0" err="1" smtClean="0">
                <a:solidFill>
                  <a:schemeClr val="bg1">
                    <a:lumMod val="75000"/>
                  </a:schemeClr>
                </a:solidFill>
              </a:rPr>
              <a:t>ISearchProvider</a:t>
            </a:r>
            <a:endParaRPr lang="en-AU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AU" dirty="0" smtClean="0"/>
              <a:t>Reducing responsibilities</a:t>
            </a:r>
          </a:p>
          <a:p>
            <a:pPr lvl="1"/>
            <a:r>
              <a:rPr lang="en-AU" dirty="0" smtClean="0">
                <a:solidFill>
                  <a:schemeClr val="bg1">
                    <a:lumMod val="75000"/>
                  </a:schemeClr>
                </a:solidFill>
              </a:rPr>
              <a:t>Search Input vs. Search Results</a:t>
            </a:r>
          </a:p>
          <a:p>
            <a:r>
              <a:rPr lang="en-AU" dirty="0" smtClean="0"/>
              <a:t>IOC to resolve services and their </a:t>
            </a:r>
            <a:r>
              <a:rPr lang="en-AU" dirty="0" err="1" smtClean="0"/>
              <a:t>depedencies</a:t>
            </a:r>
            <a:endParaRPr lang="en-AU" dirty="0" smtClean="0"/>
          </a:p>
          <a:p>
            <a:pPr lvl="1"/>
            <a:r>
              <a:rPr lang="en-AU" dirty="0" smtClean="0">
                <a:solidFill>
                  <a:schemeClr val="bg1">
                    <a:lumMod val="75000"/>
                  </a:schemeClr>
                </a:solidFill>
              </a:rPr>
              <a:t>Castle Windsor</a:t>
            </a:r>
            <a:endParaRPr lang="en-AU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needs work?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Still a lot of code in the UI</a:t>
            </a:r>
          </a:p>
          <a:p>
            <a:endParaRPr lang="en-AU" dirty="0" smtClean="0"/>
          </a:p>
          <a:p>
            <a:endParaRPr lang="en-AU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Model View Presenter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81000" y="-1214470"/>
            <a:ext cx="9525000" cy="952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4000504"/>
            <a:ext cx="9715536" cy="35004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60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tige Elite Std" pitchFamily="49" charset="0"/>
                <a:ea typeface="+mj-ea"/>
                <a:cs typeface="+mj-cs"/>
              </a:rPr>
              <a:t>Model View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60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tige Elite Std" pitchFamily="49" charset="0"/>
                <a:ea typeface="+mj-ea"/>
                <a:cs typeface="+mj-cs"/>
              </a:rPr>
              <a:t>Presenter</a:t>
            </a:r>
            <a:endParaRPr kumimoji="0" lang="en-AU" sz="6000" b="1" i="0" u="none" strike="noStrike" kern="1200" cap="none" spc="0" normalizeH="0" baseline="0" noProof="0" dirty="0" smtClean="0">
              <a:ln>
                <a:noFill/>
              </a:ln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restige Elite Std" pitchFamily="49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is it?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5000628" y="4643446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Model</a:t>
            </a:r>
            <a:endParaRPr lang="en-AU" sz="2400" dirty="0"/>
          </a:p>
        </p:txBody>
      </p:sp>
      <p:sp>
        <p:nvSpPr>
          <p:cNvPr id="6" name="Rectangle 5"/>
          <p:cNvSpPr/>
          <p:nvPr/>
        </p:nvSpPr>
        <p:spPr>
          <a:xfrm>
            <a:off x="5000628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Presenter</a:t>
            </a:r>
            <a:endParaRPr lang="en-AU" sz="2400" dirty="0"/>
          </a:p>
        </p:txBody>
      </p:sp>
      <p:sp>
        <p:nvSpPr>
          <p:cNvPr id="7" name="Rectangle 6"/>
          <p:cNvSpPr/>
          <p:nvPr/>
        </p:nvSpPr>
        <p:spPr>
          <a:xfrm>
            <a:off x="571472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View</a:t>
            </a:r>
            <a:endParaRPr lang="en-AU" sz="2400" dirty="0"/>
          </a:p>
        </p:txBody>
      </p:sp>
      <p:cxnSp>
        <p:nvCxnSpPr>
          <p:cNvPr id="9" name="Straight Arrow Connector 8"/>
          <p:cNvCxnSpPr/>
          <p:nvPr/>
        </p:nvCxnSpPr>
        <p:spPr>
          <a:xfrm rot="10800000">
            <a:off x="3357554" y="2643182"/>
            <a:ext cx="164307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0800000" flipH="1">
            <a:off x="3286116" y="3141659"/>
            <a:ext cx="164307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>
            <a:off x="5072067" y="4071943"/>
            <a:ext cx="8572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rot="16200000" flipV="1">
            <a:off x="6642909" y="4071149"/>
            <a:ext cx="857254" cy="158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28728" y="3786190"/>
            <a:ext cx="3286148" cy="17145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714612" y="3786190"/>
            <a:ext cx="2000264" cy="114300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6196"/>
          </a:xfrm>
        </p:spPr>
        <p:txBody>
          <a:bodyPr/>
          <a:lstStyle/>
          <a:p>
            <a:r>
              <a:rPr lang="en-AU" dirty="0" smtClean="0"/>
              <a:t>In Action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did we see?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View is very simple</a:t>
            </a:r>
          </a:p>
          <a:p>
            <a:pPr lvl="1"/>
            <a:r>
              <a:rPr lang="en-AU" dirty="0" smtClean="0">
                <a:solidFill>
                  <a:schemeClr val="bg1">
                    <a:lumMod val="75000"/>
                  </a:schemeClr>
                </a:solidFill>
              </a:rPr>
              <a:t>Very limited code</a:t>
            </a:r>
            <a:endParaRPr lang="en-AU" dirty="0" smtClean="0"/>
          </a:p>
          <a:p>
            <a:r>
              <a:rPr lang="en-AU" dirty="0" smtClean="0"/>
              <a:t>Presenter has mode of the logic</a:t>
            </a:r>
          </a:p>
          <a:p>
            <a:r>
              <a:rPr lang="en-AU" dirty="0" smtClean="0"/>
              <a:t>Presenter talks to view via interface</a:t>
            </a:r>
          </a:p>
          <a:p>
            <a:r>
              <a:rPr lang="en-AU" dirty="0" smtClean="0"/>
              <a:t>Presenter has mode of the logic</a:t>
            </a:r>
          </a:p>
          <a:p>
            <a:r>
              <a:rPr lang="en-AU" dirty="0" smtClean="0"/>
              <a:t>Presenter is testable and reusable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Presentation Model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0972800" cy="822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4000504"/>
            <a:ext cx="9715536" cy="35004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tige Elite Std" pitchFamily="49" charset="0"/>
                <a:ea typeface="+mj-ea"/>
                <a:cs typeface="+mj-cs"/>
              </a:rPr>
              <a:t>Presentation Model</a:t>
            </a:r>
            <a:endParaRPr kumimoji="0" lang="en-AU" sz="60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restige Elite Std" pitchFamily="49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is it?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5000628" y="4643446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Model</a:t>
            </a:r>
            <a:endParaRPr lang="en-AU" sz="2400" dirty="0"/>
          </a:p>
        </p:txBody>
      </p:sp>
      <p:sp>
        <p:nvSpPr>
          <p:cNvPr id="6" name="Rectangle 5"/>
          <p:cNvSpPr/>
          <p:nvPr/>
        </p:nvSpPr>
        <p:spPr>
          <a:xfrm>
            <a:off x="5000628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Presentation Model</a:t>
            </a:r>
            <a:endParaRPr lang="en-AU" sz="2400" dirty="0"/>
          </a:p>
        </p:txBody>
      </p:sp>
      <p:sp>
        <p:nvSpPr>
          <p:cNvPr id="7" name="Rectangle 6"/>
          <p:cNvSpPr/>
          <p:nvPr/>
        </p:nvSpPr>
        <p:spPr>
          <a:xfrm>
            <a:off x="571472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View</a:t>
            </a:r>
            <a:endParaRPr lang="en-AU" sz="2400" dirty="0"/>
          </a:p>
        </p:txBody>
      </p:sp>
      <p:cxnSp>
        <p:nvCxnSpPr>
          <p:cNvPr id="9" name="Straight Arrow Connector 8"/>
          <p:cNvCxnSpPr/>
          <p:nvPr/>
        </p:nvCxnSpPr>
        <p:spPr>
          <a:xfrm rot="10800000">
            <a:off x="3357554" y="2643182"/>
            <a:ext cx="1643074" cy="158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0800000" flipH="1">
            <a:off x="3286116" y="3141659"/>
            <a:ext cx="164307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>
            <a:off x="5072067" y="4071943"/>
            <a:ext cx="857254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rot="16200000" flipV="1">
            <a:off x="6642909" y="4071149"/>
            <a:ext cx="857254" cy="1588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285916" y="-1357345"/>
            <a:ext cx="11501518" cy="102133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6196"/>
          </a:xfrm>
        </p:spPr>
        <p:txBody>
          <a:bodyPr/>
          <a:lstStyle/>
          <a:p>
            <a:r>
              <a:rPr lang="en-AU" dirty="0" smtClean="0"/>
              <a:t>In Action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did we see?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View is very simple</a:t>
            </a:r>
          </a:p>
          <a:p>
            <a:pPr lvl="1"/>
            <a:r>
              <a:rPr lang="en-AU" dirty="0" smtClean="0">
                <a:solidFill>
                  <a:schemeClr val="bg1">
                    <a:lumMod val="75000"/>
                  </a:schemeClr>
                </a:solidFill>
              </a:rPr>
              <a:t>Very limited code</a:t>
            </a:r>
            <a:endParaRPr lang="en-AU" dirty="0" smtClean="0"/>
          </a:p>
          <a:p>
            <a:r>
              <a:rPr lang="en-AU" dirty="0" smtClean="0"/>
              <a:t>View comes first</a:t>
            </a:r>
          </a:p>
          <a:p>
            <a:r>
              <a:rPr lang="en-AU" dirty="0" smtClean="0"/>
              <a:t>View Model manages state and logic</a:t>
            </a:r>
          </a:p>
          <a:p>
            <a:r>
              <a:rPr lang="en-AU" dirty="0" smtClean="0"/>
              <a:t>View Model has no idea about the 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Composite WPF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357214"/>
            <a:ext cx="97536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4000504"/>
            <a:ext cx="9715536" cy="35004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tige Elite Std" pitchFamily="49" charset="0"/>
                <a:ea typeface="+mj-ea"/>
                <a:cs typeface="+mj-cs"/>
              </a:rPr>
              <a:t>Composite WPF</a:t>
            </a:r>
            <a:endParaRPr kumimoji="0" lang="en-AU" sz="60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Prestige Elite Std" pitchFamily="49" charset="0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is it?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Guidance from P&amp;P</a:t>
            </a:r>
          </a:p>
          <a:p>
            <a:r>
              <a:rPr lang="en-AU" dirty="0" err="1" smtClean="0"/>
              <a:t>Supercedes</a:t>
            </a:r>
            <a:r>
              <a:rPr lang="en-AU" dirty="0" smtClean="0"/>
              <a:t> C.A.B.</a:t>
            </a:r>
          </a:p>
          <a:p>
            <a:r>
              <a:rPr lang="en-AU" dirty="0" smtClean="0"/>
              <a:t>Rewritten for WPF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Helps with </a:t>
            </a:r>
            <a:r>
              <a:rPr lang="en-A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Three Things</a:t>
            </a:r>
            <a:endParaRPr lang="en-A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Modularity</a:t>
            </a:r>
          </a:p>
          <a:p>
            <a:r>
              <a:rPr lang="en-AU" dirty="0" smtClean="0"/>
              <a:t>UI Composition</a:t>
            </a:r>
          </a:p>
          <a:p>
            <a:r>
              <a:rPr lang="en-AU" dirty="0" smtClean="0"/>
              <a:t>Event Broadcasting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6196"/>
          </a:xfrm>
        </p:spPr>
        <p:txBody>
          <a:bodyPr/>
          <a:lstStyle/>
          <a:p>
            <a:r>
              <a:rPr lang="en-AU" dirty="0" smtClean="0"/>
              <a:t>Modularity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Regions</a:t>
            </a:r>
            <a:br>
              <a:rPr lang="en-AU" dirty="0" smtClean="0"/>
            </a:br>
            <a:r>
              <a:rPr lang="en-AU" dirty="0" smtClean="0"/>
              <a:t>(Bottom-Up Composition)</a:t>
            </a:r>
            <a:endParaRPr lang="en-AU" dirty="0"/>
          </a:p>
        </p:txBody>
      </p:sp>
      <p:sp>
        <p:nvSpPr>
          <p:cNvPr id="3" name="Rectangle 2"/>
          <p:cNvSpPr/>
          <p:nvPr/>
        </p:nvSpPr>
        <p:spPr>
          <a:xfrm>
            <a:off x="1214414" y="1785926"/>
            <a:ext cx="6858048" cy="45720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3600" dirty="0" smtClean="0"/>
              <a:t>Shell</a:t>
            </a:r>
            <a:endParaRPr lang="en-AU" sz="3600" dirty="0"/>
          </a:p>
        </p:txBody>
      </p:sp>
      <p:sp>
        <p:nvSpPr>
          <p:cNvPr id="4" name="Rectangle 3"/>
          <p:cNvSpPr/>
          <p:nvPr/>
        </p:nvSpPr>
        <p:spPr>
          <a:xfrm>
            <a:off x="1428728" y="2428868"/>
            <a:ext cx="6429420" cy="114300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Top Region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1428728" y="3714752"/>
            <a:ext cx="4429156" cy="24288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Content Region</a:t>
            </a:r>
            <a:endParaRPr lang="en-AU" dirty="0"/>
          </a:p>
        </p:txBody>
      </p:sp>
      <p:sp>
        <p:nvSpPr>
          <p:cNvPr id="6" name="Rectangle 5"/>
          <p:cNvSpPr/>
          <p:nvPr/>
        </p:nvSpPr>
        <p:spPr>
          <a:xfrm>
            <a:off x="6000760" y="3714752"/>
            <a:ext cx="1857388" cy="24288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Sidebar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6196"/>
          </a:xfrm>
        </p:spPr>
        <p:txBody>
          <a:bodyPr/>
          <a:lstStyle/>
          <a:p>
            <a:r>
              <a:rPr lang="en-AU" dirty="0" smtClean="0"/>
              <a:t>Event Broadcasting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Currently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5286380" y="4643446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Search Results View</a:t>
            </a:r>
            <a:endParaRPr lang="en-AU" sz="2400" dirty="0"/>
          </a:p>
        </p:txBody>
      </p:sp>
      <p:sp>
        <p:nvSpPr>
          <p:cNvPr id="6" name="Rectangle 5"/>
          <p:cNvSpPr/>
          <p:nvPr/>
        </p:nvSpPr>
        <p:spPr>
          <a:xfrm>
            <a:off x="5286380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Advertising View</a:t>
            </a:r>
            <a:endParaRPr lang="en-AU" sz="2400" dirty="0"/>
          </a:p>
        </p:txBody>
      </p:sp>
      <p:sp>
        <p:nvSpPr>
          <p:cNvPr id="7" name="Rectangle 6"/>
          <p:cNvSpPr/>
          <p:nvPr/>
        </p:nvSpPr>
        <p:spPr>
          <a:xfrm>
            <a:off x="857224" y="335756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err="1" smtClean="0"/>
              <a:t>ISearchInputView</a:t>
            </a:r>
            <a:endParaRPr lang="en-AU" sz="2400" dirty="0"/>
          </a:p>
        </p:txBody>
      </p:sp>
      <p:cxnSp>
        <p:nvCxnSpPr>
          <p:cNvPr id="9" name="Straight Arrow Connector 8"/>
          <p:cNvCxnSpPr>
            <a:stCxn id="7" idx="3"/>
            <a:endCxn id="6" idx="1"/>
          </p:cNvCxnSpPr>
          <p:nvPr/>
        </p:nvCxnSpPr>
        <p:spPr>
          <a:xfrm flipV="1">
            <a:off x="3571868" y="2893215"/>
            <a:ext cx="1714512" cy="107157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3"/>
            <a:endCxn id="5" idx="1"/>
          </p:cNvCxnSpPr>
          <p:nvPr/>
        </p:nvCxnSpPr>
        <p:spPr>
          <a:xfrm>
            <a:off x="3571868" y="3964785"/>
            <a:ext cx="1714512" cy="1285884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00098" y="-285776"/>
            <a:ext cx="10001320" cy="8001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With Event Aggregator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>
          <a:xfrm>
            <a:off x="5572132" y="407194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Search Results View</a:t>
            </a:r>
            <a:endParaRPr lang="en-AU" sz="2400" dirty="0"/>
          </a:p>
        </p:txBody>
      </p:sp>
      <p:sp>
        <p:nvSpPr>
          <p:cNvPr id="6" name="Rectangle 5"/>
          <p:cNvSpPr/>
          <p:nvPr/>
        </p:nvSpPr>
        <p:spPr>
          <a:xfrm>
            <a:off x="5572132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Advertising View</a:t>
            </a:r>
            <a:endParaRPr lang="en-AU" sz="2400" dirty="0"/>
          </a:p>
        </p:txBody>
      </p:sp>
      <p:sp>
        <p:nvSpPr>
          <p:cNvPr id="7" name="Rectangle 6"/>
          <p:cNvSpPr/>
          <p:nvPr/>
        </p:nvSpPr>
        <p:spPr>
          <a:xfrm>
            <a:off x="857224" y="228599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err="1" smtClean="0"/>
              <a:t>ISearchInputView</a:t>
            </a:r>
            <a:endParaRPr lang="en-AU" sz="2400" dirty="0"/>
          </a:p>
        </p:txBody>
      </p:sp>
      <p:cxnSp>
        <p:nvCxnSpPr>
          <p:cNvPr id="9" name="Straight Arrow Connector 8"/>
          <p:cNvCxnSpPr>
            <a:stCxn id="7" idx="3"/>
            <a:endCxn id="12" idx="1"/>
          </p:cNvCxnSpPr>
          <p:nvPr/>
        </p:nvCxnSpPr>
        <p:spPr>
          <a:xfrm>
            <a:off x="3571868" y="2893215"/>
            <a:ext cx="686584" cy="711841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85786" y="4071942"/>
            <a:ext cx="2714644" cy="1214446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400" dirty="0" smtClean="0"/>
              <a:t>Advanced Search Input</a:t>
            </a:r>
            <a:endParaRPr lang="en-AU" sz="2400" dirty="0"/>
          </a:p>
        </p:txBody>
      </p:sp>
      <p:sp>
        <p:nvSpPr>
          <p:cNvPr id="12" name="Oval 11"/>
          <p:cNvSpPr/>
          <p:nvPr/>
        </p:nvSpPr>
        <p:spPr>
          <a:xfrm>
            <a:off x="4143372" y="3500438"/>
            <a:ext cx="785818" cy="7143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Hub</a:t>
            </a:r>
            <a:endParaRPr lang="en-AU" sz="1200" dirty="0"/>
          </a:p>
        </p:txBody>
      </p:sp>
      <p:cxnSp>
        <p:nvCxnSpPr>
          <p:cNvPr id="14" name="Straight Arrow Connector 13"/>
          <p:cNvCxnSpPr>
            <a:stCxn id="11" idx="3"/>
            <a:endCxn id="12" idx="3"/>
          </p:cNvCxnSpPr>
          <p:nvPr/>
        </p:nvCxnSpPr>
        <p:spPr>
          <a:xfrm flipV="1">
            <a:off x="3500430" y="4110200"/>
            <a:ext cx="758022" cy="568965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2" idx="5"/>
            <a:endCxn id="5" idx="1"/>
          </p:cNvCxnSpPr>
          <p:nvPr/>
        </p:nvCxnSpPr>
        <p:spPr>
          <a:xfrm rot="16200000" flipH="1">
            <a:off x="4908639" y="4015671"/>
            <a:ext cx="568965" cy="758022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2" idx="7"/>
            <a:endCxn id="6" idx="1"/>
          </p:cNvCxnSpPr>
          <p:nvPr/>
        </p:nvCxnSpPr>
        <p:spPr>
          <a:xfrm rot="5400000" flipH="1" flipV="1">
            <a:off x="4837201" y="2870125"/>
            <a:ext cx="711841" cy="758022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What did we see?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Breaking the application into modules</a:t>
            </a:r>
          </a:p>
          <a:p>
            <a:r>
              <a:rPr lang="en-AU" dirty="0" smtClean="0"/>
              <a:t>Limited, clear dependencies between modules</a:t>
            </a:r>
          </a:p>
          <a:p>
            <a:r>
              <a:rPr lang="en-AU" dirty="0" smtClean="0"/>
              <a:t>UI composition with regions</a:t>
            </a:r>
          </a:p>
          <a:p>
            <a:r>
              <a:rPr lang="en-AU" dirty="0" smtClean="0"/>
              <a:t>Event Aggregator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Summary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chemeClr val="accent6">
                    <a:lumMod val="75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We looked at:</a:t>
            </a:r>
          </a:p>
          <a:p>
            <a:pPr lvl="1"/>
            <a:r>
              <a:rPr lang="en-AU" dirty="0" smtClean="0"/>
              <a:t>Loose Coupling and IOC</a:t>
            </a:r>
          </a:p>
          <a:p>
            <a:pPr lvl="1"/>
            <a:r>
              <a:rPr lang="en-AU" dirty="0" smtClean="0"/>
              <a:t>Model-View-Present and Presentation Model</a:t>
            </a:r>
          </a:p>
          <a:p>
            <a:pPr lvl="1"/>
            <a:r>
              <a:rPr lang="en-AU" dirty="0" smtClean="0"/>
              <a:t>Composite WPF</a:t>
            </a:r>
          </a:p>
          <a:p>
            <a:r>
              <a:rPr lang="en-AU" dirty="0" smtClean="0"/>
              <a:t>Best design pattern: KISS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>
                <a:solidFill>
                  <a:srgbClr val="92D050"/>
                </a:solidFill>
              </a:rPr>
              <a:t>Thanks!</a:t>
            </a:r>
            <a:endParaRPr lang="en-AU" dirty="0">
              <a:solidFill>
                <a:srgbClr val="92D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>
              <a:buNone/>
            </a:pPr>
            <a:r>
              <a:rPr lang="en-A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paul.stovell@readify.net</a:t>
            </a:r>
          </a:p>
          <a:p>
            <a:pPr algn="ctr">
              <a:buNone/>
            </a:pPr>
            <a:r>
              <a:rPr lang="en-A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www.paulstovell.com</a:t>
            </a:r>
            <a:endParaRPr lang="en-A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3566159"/>
            <a:ext cx="7315200" cy="55399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3000" smtClean="0">
                <a:solidFill>
                  <a:srgbClr val="A9A9A9"/>
                </a:solidFill>
                <a:latin typeface="Arial"/>
              </a:rPr>
              <a:t>pptPlex Section Divider</a:t>
            </a:r>
            <a:endParaRPr lang="en-AU" sz="3000">
              <a:solidFill>
                <a:srgbClr val="A9A9A9"/>
              </a:solid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1714500"/>
            <a:ext cx="7315200" cy="70788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4000" b="1" dirty="0" smtClean="0">
                <a:solidFill>
                  <a:srgbClr val="000000"/>
                </a:solidFill>
                <a:latin typeface="Arial"/>
              </a:rPr>
              <a:t>The Application</a:t>
            </a:r>
            <a:endParaRPr lang="en-AU" sz="4000" b="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251959"/>
            <a:ext cx="7315200" cy="101566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2000" smtClean="0">
                <a:solidFill>
                  <a:srgbClr val="A9A9A9"/>
                </a:solidFill>
                <a:latin typeface="Arial"/>
              </a:rPr>
              <a:t>The slides after this divider will be grouped into a section and given the label you type above.  Feel free to move this slide to any position in the deck.</a:t>
            </a:r>
            <a:endParaRPr lang="en-AU" sz="2000">
              <a:solidFill>
                <a:srgbClr val="A9A9A9"/>
              </a:solidFill>
              <a:latin typeface="Arial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0562" y="274638"/>
            <a:ext cx="4186238" cy="1143000"/>
          </a:xfrm>
        </p:spPr>
        <p:txBody>
          <a:bodyPr/>
          <a:lstStyle/>
          <a:p>
            <a:r>
              <a:rPr lang="en-AU" dirty="0" smtClean="0"/>
              <a:t>Requirement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0562" y="1600200"/>
            <a:ext cx="4186238" cy="4525963"/>
          </a:xfrm>
        </p:spPr>
        <p:txBody>
          <a:bodyPr/>
          <a:lstStyle/>
          <a:p>
            <a:pPr>
              <a:buNone/>
            </a:pPr>
            <a:endParaRPr lang="en-AU" dirty="0" smtClean="0"/>
          </a:p>
          <a:p>
            <a:pPr algn="ctr">
              <a:buNone/>
            </a:pPr>
            <a:r>
              <a:rPr lang="en-AU" i="1" dirty="0" smtClean="0"/>
              <a:t>"I just want to search for clients"</a:t>
            </a:r>
            <a:endParaRPr lang="en-AU" i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8662" y="1285860"/>
            <a:ext cx="3479507" cy="4643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6182" y="1517655"/>
            <a:ext cx="4900618" cy="1179082"/>
          </a:xfrm>
        </p:spPr>
        <p:txBody>
          <a:bodyPr>
            <a:normAutofit/>
          </a:bodyPr>
          <a:lstStyle/>
          <a:p>
            <a:r>
              <a:rPr lang="en-AU" dirty="0" smtClean="0"/>
              <a:t>The Developer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6182" y="3117879"/>
            <a:ext cx="4900618" cy="1954195"/>
          </a:xfrm>
        </p:spPr>
        <p:txBody>
          <a:bodyPr/>
          <a:lstStyle/>
          <a:p>
            <a:pPr algn="ctr">
              <a:buNone/>
            </a:pPr>
            <a:r>
              <a:rPr lang="en-AU" dirty="0" smtClean="0"/>
              <a:t>Dwight </a:t>
            </a:r>
            <a:r>
              <a:rPr lang="en-AU" dirty="0" err="1" smtClean="0"/>
              <a:t>Schrute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1994" y="1157300"/>
            <a:ext cx="2952750" cy="405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500" y="419100"/>
            <a:ext cx="80010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058" y="1000108"/>
            <a:ext cx="4757742" cy="1143000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Michael's Vision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9058" y="2903565"/>
            <a:ext cx="4757742" cy="1668443"/>
          </a:xfrm>
        </p:spPr>
        <p:txBody>
          <a:bodyPr>
            <a:normAutofit fontScale="77500" lnSpcReduction="20000"/>
          </a:bodyPr>
          <a:lstStyle/>
          <a:p>
            <a:pPr algn="ctr">
              <a:buNone/>
            </a:pPr>
            <a:r>
              <a:rPr lang="en-AU" dirty="0" smtClean="0"/>
              <a:t>"It needs to be advertising supported. And allow us to search anything."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71538" y="1357298"/>
            <a:ext cx="2562225" cy="3819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PresentationMetadata xmlns:xsi=&quot;http://www.w3.org/2001/XMLSchema-instance&quot; xmlns:xsd=&quot;http://www.w3.org/2001/XMLSchema&quot;&gt;&#10;  &lt;TransitionType&gt;Direct&lt;/TransitionType&gt;&#10;  &lt;UniqueID&gt;0&lt;/UniqueID&gt;&#10;  &lt;ShowPreviews&gt;true&lt;/ShowPreviews&gt;&#10;  &lt;ShowReviews&gt;true&lt;/ShowReviews&gt;&#10;  &lt;SectionTemplate&gt;Template2&lt;/SectionTemplate&gt;&#10;  &lt;SectionTemplateColor&gt;&#10;    &lt;A&gt;255&lt;/A&gt;&#10;    &lt;R&gt;128&lt;/R&gt;&#10;    &lt;G&gt;128&lt;/G&gt;&#10;    &lt;B&gt;128&lt;/B&gt;&#10;    &lt;ScA&gt;1&lt;/ScA&gt;&#10;    &lt;ScR&gt;0.2158605&lt;/ScR&gt;&#10;    &lt;ScG&gt;0.2158605&lt;/ScG&gt;&#10;    &lt;ScB&gt;0.2158605&lt;/ScB&gt;&#10;  &lt;/SectionTemplateColor&gt;&#10;  &lt;SectionArrangement&gt;Simple&lt;/SectionArrangement&gt;&#10;&lt;/PresentationMetadata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BackgroundMetadata&quot;&gt;&#10;  &lt;SectionOptions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  &lt;SectionStartMetadata&gt;&#10;      &lt;SectionTemplate&gt;Template6&lt;/SectionTemplate&gt;&#10;      &lt;SectionTemplateColor&gt;&#10;        &lt;A&gt;255&lt;/A&gt;&#10;        &lt;R&gt;0&lt;/R&gt;&#10;        &lt;G&gt;0&lt;/G&gt;&#10;        &lt;B&gt;0&lt;/B&gt;&#10;        &lt;ScA&gt;1&lt;/ScA&gt;&#10;        &lt;ScR&gt;0&lt;/ScR&gt;&#10;        &lt;ScG&gt;0&lt;/ScG&gt;&#10;        &lt;ScB&gt;0&lt;/ScB&gt;&#10;      &lt;/SectionTemplateColor&gt;&#10;      &lt;ShowPreviews&gt;true&lt;/ShowPreviews&gt;&#10;      &lt;ShowReviews&gt;true&lt;/ShowReviews&gt;&#10;      &lt;ShowHeaderTitle&gt;true&lt;/ShowHeaderTitle&gt;&#10;      &lt;ShowHeaderNumber&gt;true&lt;/ShowHeaderNumber&gt;&#10;      &lt;SectionArrangement&gt;Simple&lt;/SectionArrangement&gt;&#10;    &lt;/SectionStartMetadata&gt;&#10;  &lt;/SectionOptions&gt;&#10;  &lt;GalleryItemID&gt;BackgroundGalleryItem0&lt;/GalleryItemID&gt;&#10;&lt;/Metadata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LEXMETADATA" val="&lt;?xml version=&quot;1.0&quot; encoding=&quot;utf-16&quot;?&gt;&#10;&lt;Metadata xmlns:xsi=&quot;http://www.w3.org/2001/XMLSchema-instance&quot; xmlns:xsd=&quot;http://www.w3.org/2001/XMLSchema&quot; xsi:type=&quot;SectionStartMetadata&quot;&gt;&#10;  &lt;SectionTemplate&gt;Template6&lt;/SectionTemplate&gt;&#10;  &lt;SectionTemplateColor&gt;&#10;    &lt;A&gt;255&lt;/A&gt;&#10;    &lt;R&gt;0&lt;/R&gt;&#10;    &lt;G&gt;0&lt;/G&gt;&#10;    &lt;B&gt;0&lt;/B&gt;&#10;    &lt;ScA&gt;1&lt;/ScA&gt;&#10;    &lt;ScR&gt;0&lt;/ScR&gt;&#10;    &lt;ScG&gt;0&lt;/ScG&gt;&#10;    &lt;ScB&gt;0&lt;/ScB&gt;&#10;  &lt;/SectionTemplateColor&gt;&#10;  &lt;ShowPreviews&gt;true&lt;/ShowPreviews&gt;&#10;  &lt;ShowReviews&gt;true&lt;/ShowReviews&gt;&#10;  &lt;ShowHeaderTitle&gt;true&lt;/ShowHeaderTitle&gt;&#10;  &lt;ShowHeaderNumber&gt;true&lt;/ShowHeaderNumber&gt;&#10;  &lt;SectionArrangement&gt;Simple&lt;/SectionArrangement&gt;&#10;&lt;/Metadata&gt;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626</Words>
  <Application>Microsoft Office PowerPoint</Application>
  <PresentationFormat>On-screen Show (4:3)</PresentationFormat>
  <Paragraphs>127</Paragraphs>
  <Slides>44</Slides>
  <Notes>0</Notes>
  <HiddenSlides>8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46" baseType="lpstr">
      <vt:lpstr>Office Theme</vt:lpstr>
      <vt:lpstr>1_Office Theme</vt:lpstr>
      <vt:lpstr>Slide 1</vt:lpstr>
      <vt:lpstr>Slide 2</vt:lpstr>
      <vt:lpstr>Slide 3</vt:lpstr>
      <vt:lpstr>Slide 4</vt:lpstr>
      <vt:lpstr>Slide 5</vt:lpstr>
      <vt:lpstr>Requirement</vt:lpstr>
      <vt:lpstr>The Developer</vt:lpstr>
      <vt:lpstr>Slide 8</vt:lpstr>
      <vt:lpstr>Michael's Vision</vt:lpstr>
      <vt:lpstr>You</vt:lpstr>
      <vt:lpstr>New Goals</vt:lpstr>
      <vt:lpstr>Slide 12</vt:lpstr>
      <vt:lpstr>The CODE</vt:lpstr>
      <vt:lpstr>What's wrong with it?</vt:lpstr>
      <vt:lpstr>Slide 15</vt:lpstr>
      <vt:lpstr>Slide 16</vt:lpstr>
      <vt:lpstr>TODO:</vt:lpstr>
      <vt:lpstr>Divding the UI</vt:lpstr>
      <vt:lpstr>In Action</vt:lpstr>
      <vt:lpstr>What did we see?</vt:lpstr>
      <vt:lpstr>What needs work?</vt:lpstr>
      <vt:lpstr>Slide 22</vt:lpstr>
      <vt:lpstr>Slide 23</vt:lpstr>
      <vt:lpstr>What is it?</vt:lpstr>
      <vt:lpstr>In Action</vt:lpstr>
      <vt:lpstr>What did we see?</vt:lpstr>
      <vt:lpstr>Slide 27</vt:lpstr>
      <vt:lpstr>Slide 28</vt:lpstr>
      <vt:lpstr>What is it?</vt:lpstr>
      <vt:lpstr>In Action</vt:lpstr>
      <vt:lpstr>What did we see?</vt:lpstr>
      <vt:lpstr>Slide 32</vt:lpstr>
      <vt:lpstr>Slide 33</vt:lpstr>
      <vt:lpstr>What is it?</vt:lpstr>
      <vt:lpstr>Helps with Three Things</vt:lpstr>
      <vt:lpstr>Modularity</vt:lpstr>
      <vt:lpstr>Regions (Bottom-Up Composition)</vt:lpstr>
      <vt:lpstr>Event Broadcasting</vt:lpstr>
      <vt:lpstr>Currently</vt:lpstr>
      <vt:lpstr>With Event Aggregator</vt:lpstr>
      <vt:lpstr>What did we see?</vt:lpstr>
      <vt:lpstr>Slide 42</vt:lpstr>
      <vt:lpstr>Summary</vt:lpstr>
      <vt:lpstr>Thanks!</vt:lpstr>
    </vt:vector>
  </TitlesOfParts>
  <Company>Readify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Paul Stovell</dc:creator>
  <cp:lastModifiedBy>Paul Stovell</cp:lastModifiedBy>
  <cp:revision>47</cp:revision>
  <dcterms:created xsi:type="dcterms:W3CDTF">2008-11-17T23:43:19Z</dcterms:created>
  <dcterms:modified xsi:type="dcterms:W3CDTF">2008-11-18T10:09:47Z</dcterms:modified>
</cp:coreProperties>
</file>

<file path=docProps/thumbnail.jpeg>
</file>